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2A6"/>
    <a:srgbClr val="0000FF"/>
    <a:srgbClr val="FFF5F4"/>
    <a:srgbClr val="FF3300"/>
    <a:srgbClr val="00FF00"/>
    <a:srgbClr val="FF0066"/>
    <a:srgbClr val="0000CC"/>
    <a:srgbClr val="F9C0B9"/>
    <a:srgbClr val="FF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BBA75-1BC5-4FB7-B7F1-3E9DB3A11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E85FDC-12CB-4618-B16B-5F60C8A0D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F39673-19A4-41B0-B60C-C1112608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290000-82B4-4BF4-8457-6DCED703C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BA7845-7213-416B-805F-7AF6DEAD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57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B327C7-5245-42B8-985B-09A1EE005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3B857E-3CFB-49FB-BBD4-A74D5F6D3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E1E042-B123-473F-AD52-F5CAC09D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0D2F4-346C-488D-A033-5C391AFF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2B8C94-332E-4A5D-A17C-B99A0EF1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96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047E572-FB59-4465-B710-9442CE392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9C95F3-30D5-4221-BE34-E039758A5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4E5CE3-9F7D-48D0-8390-C7482016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3B7094-4733-4ABF-B837-ACCFF938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10428-CAB3-4F9F-9A23-357035BA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74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9D95C1-9DDF-48CC-815A-4C3F51B7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547053-F6A3-40B7-A26A-BCF9984CE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04F332-5EAF-41EF-9CE4-EAF2130B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8C88F9-EE70-4A44-8E0F-4BB56E46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B632B-0A4A-4A80-943D-53D49D2E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99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765E0-C9CA-4B3A-8CB4-591F012A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ADD5E2-24CC-4DE6-8267-F7C1C2D57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9B58B2-FDEF-45BD-800F-1D739CF6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2B2F30-B2C0-4BB0-BFDB-EF41580D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51DE7F-9ADD-4237-8353-04CA52808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4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D2037-7CBE-4A76-A161-F1D2001C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EB8B64-A843-4D97-B2E0-E76384874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4B302D-3751-4CF9-8578-CEF7845EE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994596-23B6-47F9-8263-BC768BCB5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2D0BB4-C795-4BD8-9DE4-568E67AD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9E46E2-276C-4491-9A85-AEFAC5B0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75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B9E249-2795-45A5-A231-A9A9C638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590951-E156-44A8-9F54-A0BFA95E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BE7980-E189-4996-A739-0D272D246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D79049A-1ECD-4D53-813E-7F7F21CC6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4D70E3B-CECC-4EAA-9858-A4278E853D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6DDE6E4-B829-4B21-9BB2-33BCC0A6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AD4F8CE-0CC5-40F8-82E9-DAC05AFD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7A8117B-0983-4911-B484-5CCB3BC8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3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67BFB4-C9CA-421E-A782-2C7444E43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893B5D9-4DC8-4418-AF16-C90F22BC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E0EF1E-580C-4059-8FEB-7ECA2512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FA0AB1-B981-4EF2-A8E8-FD062F14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91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18BE99A-64C4-4C4F-8928-EC0A5BC1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EA82AC7-740E-4C62-AF5B-47BD3185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DA1F3E-897D-4857-9FCB-365CD016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68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268C44-EBDD-4926-823B-1BC0D8587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2905C5-F27C-4ADC-BFA8-1D55DFAA1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08D976-FB34-4B85-9632-9C77A1E03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5F2914-7206-4578-817F-566F9237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7297A-C8BC-47DF-ABF9-CD14AF1D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D49FA3-5D53-473A-A5B0-CF6B14F9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9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A99D94-0BB5-4762-BD3E-29966152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71D00C-AE24-4A98-BCB6-B81EDD2E3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78FACE-3586-46B5-9AAC-1986FA1BE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11E24E-E6EC-4E5D-9FF5-D3BEC5D9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0900D4-9ACE-4B90-B07A-49D5B008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87890A-EBFF-402B-A1BC-D19913FC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5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62FD2A4-76AF-4F2F-915A-4D62E68B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90A6DF-C8D0-4CDB-9F8C-5BD1BF1B3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225F27-6A32-4C9B-85BB-EE5767AEC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9648-F8E1-42FF-8F9B-187ADDF5C71A}" type="datetimeFigureOut">
              <a:rPr lang="en-US" smtClean="0"/>
              <a:t>24/12/2018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F05DED-0C89-4CE1-A7F8-D4202397B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57F6EC-90D1-4663-BA98-D99872C4C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8508-DA08-4155-B374-F85E408DE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4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13" name="bomb.wav"/>
          </p:stSnd>
        </p:sndAc>
      </p:transition>
    </mc:Choice>
    <mc:Fallback xmlns="">
      <p:transition spd="slow">
        <p:fade/>
        <p:sndAc>
          <p:stSnd>
            <p:snd r:embed="rId15" name="bomb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07" y="1776845"/>
            <a:ext cx="10610977" cy="299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63537" y="1776845"/>
            <a:ext cx="7921315" cy="2089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72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</a:t>
            </a:r>
            <a:r>
              <a:rPr kumimoji="0" lang="th-TH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เพื่อ</a:t>
            </a:r>
            <a:r>
              <a:rPr kumimoji="0" lang="th-TH" sz="72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จัดเก็บใน  13 แฟ้ม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7403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210491" y="3328151"/>
            <a:ext cx="4590109" cy="2199814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cap="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200" b="1" cap="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9</a:t>
            </a:r>
            <a:endParaRPr lang="th-TH" sz="3200" b="1" cap="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200" b="1" cap="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การบริหารจัดการชั้นเรียน</a:t>
            </a:r>
            <a:endParaRPr lang="en-US" sz="3200" b="1" cap="all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4A69343C-7298-47C8-9A1C-4316FEFEB205}"/>
              </a:ext>
            </a:extLst>
          </p:cNvPr>
          <p:cNvSpPr txBox="1">
            <a:spLocks/>
          </p:cNvSpPr>
          <p:nvPr/>
        </p:nvSpPr>
        <p:spPr bwMode="gray">
          <a:xfrm>
            <a:off x="665019" y="2056545"/>
            <a:ext cx="10758904" cy="8374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0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</a:t>
            </a:r>
            <a:r>
              <a:rPr lang="th-TH" sz="4000" b="1" dirty="0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40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จัดห้องเรียนให้สอดคล้องกับด้านที่ </a:t>
            </a:r>
            <a:r>
              <a:rPr lang="en-US" sz="40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 </a:t>
            </a:r>
            <a:r>
              <a:rPr lang="th-TH" sz="40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หน่วยการเรียนรู้</a:t>
            </a:r>
            <a:r>
              <a:rPr lang="en-US" sz="40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40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แผนการจัดการ</a:t>
            </a:r>
            <a:r>
              <a:rPr lang="th-TH" sz="4000" b="1" dirty="0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เรียนรู้)</a:t>
            </a:r>
            <a:endParaRPr lang="th-TH" sz="4000" b="1" dirty="0">
              <a:solidFill>
                <a:srgbClr val="C0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4" name="Snip Same Side Corner Rectangle 13"/>
          <p:cNvSpPr/>
          <p:nvPr/>
        </p:nvSpPr>
        <p:spPr>
          <a:xfrm>
            <a:off x="4010891" y="2465065"/>
            <a:ext cx="7958558" cy="4114800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ภาพการจัดห้องเรียนเนื่องในกิจกรรม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สำคัญต่าง ๆ ฯลฯ  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(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มีการวางแผนการจัดตลอดปี)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การทำกิจกรรมกลุ่มของนักเรียน</a:t>
            </a:r>
            <a:endParaRPr lang="en-US" sz="32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กิจกรรมที่บ่งบอกการพัฒนากระบวนการคิด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 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(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มีแผนการจัดกิจกรรมรองรับ)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หลักฐานการโฮม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รูม (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อบรมผู้เรียน)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การจัดบอร์ด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ต่าง ๆ</a:t>
            </a:r>
            <a:endParaRPr lang="th-TH" sz="32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คำสั่งที่เกี่ยวข้อง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40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endParaRPr lang="en-US" sz="3000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975858" y="883546"/>
            <a:ext cx="6476486" cy="1324021"/>
            <a:chOff x="782" y="1170"/>
            <a:chExt cx="6018" cy="2076"/>
          </a:xfrm>
        </p:grpSpPr>
        <p:pic>
          <p:nvPicPr>
            <p:cNvPr id="8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17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192" y="1945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2</a:t>
              </a:r>
              <a:r>
                <a:rPr lang="en-US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 </a:t>
              </a:r>
              <a:r>
                <a:rPr lang="th-TH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การบริหารจัดการชั้นเรียน</a:t>
              </a:r>
              <a:endParaRPr lang="en-US" altLang="en-US" sz="3600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262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272472" y="3132092"/>
            <a:ext cx="4406900" cy="2293333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10</a:t>
            </a:r>
            <a:endParaRPr lang="th-TH" sz="3600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6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การจัดระบบดูแลช่วยเหลือ</a:t>
            </a:r>
            <a:endParaRPr lang="en-US" sz="3600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3865419" y="1805843"/>
            <a:ext cx="7855528" cy="4591402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การรวบรวมข้อมูลนักเรียนเป็นแฟ้ม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สารสนเทศ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ต่าง ๆ 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ของผู้เรียน จัดเก็บเป็นหมวดหมู่</a:t>
            </a:r>
            <a:endParaRPr lang="en-US" sz="3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กิจกรรม </a:t>
            </a:r>
            <a:r>
              <a:rPr lang="en-US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โครงการ</a:t>
            </a: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ค่าย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ต่าง ๆ</a:t>
            </a:r>
            <a:endParaRPr lang="th-TH" sz="3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การวางแผนแก้ปัญหา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ผู้เรียน </a:t>
            </a:r>
            <a:r>
              <a:rPr lang="en-US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PLC)</a:t>
            </a:r>
            <a:endParaRPr lang="th-TH" sz="3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หลักฐานบันทึกให้คำปรึกษาแก่ครูทั้ง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 </a:t>
            </a:r>
            <a:r>
              <a:rPr lang="en-US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endParaRPr lang="th-TH" sz="3600" b="1" cap="all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นอกสถานศึกษา 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เกี่ยวกับการจัดทำเอกสารชั้นเรียน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 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คำสั่งที่เกี่ยวข้อง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6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4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endParaRPr lang="en-US" sz="3000" dirty="0"/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975858" y="883546"/>
            <a:ext cx="6476486" cy="1324021"/>
            <a:chOff x="782" y="1170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17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92" y="1945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2</a:t>
              </a:r>
              <a:r>
                <a:rPr lang="en-US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 </a:t>
              </a:r>
              <a:r>
                <a:rPr lang="th-TH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การบริหารจัดการชั้นเรียน</a:t>
              </a:r>
              <a:endParaRPr lang="en-US" altLang="en-US" sz="3600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7879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835" y="49264"/>
            <a:ext cx="10187189" cy="114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88273" y="168531"/>
            <a:ext cx="7921315" cy="59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36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36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0" y="766619"/>
            <a:ext cx="5048040" cy="1177636"/>
            <a:chOff x="-3521" y="1396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-3521" y="1396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-3521" y="2025"/>
              <a:ext cx="5933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ด้านที่ 2</a:t>
              </a:r>
              <a:r>
                <a:rPr lang="en-US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 </a:t>
              </a:r>
              <a:r>
                <a:rPr lang="th-TH" altLang="en-US" sz="3600" b="1" dirty="0">
                  <a:solidFill>
                    <a:srgbClr val="FFFF00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การบริหารจัดการชั้นเรียน</a:t>
              </a:r>
              <a:endParaRPr lang="en-US" altLang="en-US" sz="3600" b="1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sp>
        <p:nvSpPr>
          <p:cNvPr id="8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127980" y="3048632"/>
            <a:ext cx="4734965" cy="2237198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36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</a:p>
          <a:p>
            <a:pPr algn="ctr"/>
            <a:r>
              <a:rPr lang="th-TH" sz="36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การจัดการสารสนเทศห้องเรียน</a:t>
            </a:r>
            <a:endParaRPr lang="th-TH" sz="3600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77" y="1908228"/>
            <a:ext cx="497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accent1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เอกสารประจำห้องเรียน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2800" b="1" dirty="0" smtClean="0">
                <a:solidFill>
                  <a:schemeClr val="accent1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ประกอบแฟ้มด้านที่ 2 ตัวชี้วัดที่ 2.2 – 2.3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0" y="695012"/>
            <a:ext cx="6826827" cy="61400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274713">
            <a:off x="2532083" y="5118183"/>
            <a:ext cx="3408218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เอกสารประจำห้องเรียน</a:t>
            </a:r>
            <a:endParaRPr lang="en-US" sz="4000" b="1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926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6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332509" y="3319622"/>
            <a:ext cx="4267214" cy="2137469"/>
          </a:xfrm>
          <a:prstGeom prst="rightArrow">
            <a:avLst/>
          </a:prstGeom>
          <a:solidFill>
            <a:srgbClr val="F6B2A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12</a:t>
            </a:r>
            <a:endParaRPr lang="th-TH" sz="3600" b="1" dirty="0">
              <a:ln w="0"/>
              <a:solidFill>
                <a:srgbClr val="FF33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200" b="1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การพัฒนาตนเอง</a:t>
            </a:r>
            <a:endParaRPr lang="en-US" sz="3200" b="1" dirty="0">
              <a:ln w="0"/>
              <a:solidFill>
                <a:srgbClr val="FF33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781797" y="882291"/>
            <a:ext cx="6985650" cy="1324021"/>
            <a:chOff x="782" y="1170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17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229" y="1952"/>
              <a:ext cx="5234" cy="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6B2A6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3 การพัฒนาตนเองและพัฒนา</a:t>
              </a:r>
              <a:r>
                <a:rPr lang="th-TH" altLang="en-US" sz="3600" b="1" dirty="0">
                  <a:solidFill>
                    <a:srgbClr val="F6B2A6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วิชาชีพ</a:t>
              </a:r>
              <a:endParaRPr lang="en-US" altLang="en-US" sz="3600" b="1" dirty="0">
                <a:solidFill>
                  <a:srgbClr val="F6B2A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sp>
        <p:nvSpPr>
          <p:cNvPr id="19" name="Snip Same Side Corner Rectangle 18"/>
          <p:cNvSpPr/>
          <p:nvPr/>
        </p:nvSpPr>
        <p:spPr>
          <a:xfrm>
            <a:off x="3761509" y="1889658"/>
            <a:ext cx="8343900" cy="4680744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การพัฒนา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ตนเอง </a:t>
            </a:r>
            <a:r>
              <a:rPr lang="en-US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ID PLAN)</a:t>
            </a:r>
            <a:endParaRPr lang="th-TH" sz="2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หลักฐานร่องรอยการอบรมตามคูปองครู</a:t>
            </a:r>
            <a:endParaRPr lang="en-US" sz="2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รายงานผลการเข้ารับการอบรมตามคูปองครู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การสังเคราะห์ความรู้ที่ได้สู้แผนการจัดการ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เรียนรู้ </a:t>
            </a:r>
            <a:r>
              <a:rPr lang="en-US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การวิจัย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ในชั้นเรียน </a:t>
            </a:r>
            <a:r>
              <a:rPr lang="en-US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นวัตกรรมครู 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ผลจากด้านที่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 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นำไปพัฒนาผู้เรียน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ตาม</a:t>
            </a:r>
            <a:r>
              <a:rPr lang="en-US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 </a:t>
            </a:r>
            <a:r>
              <a:rPr lang="en-US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)</a:t>
            </a:r>
            <a:endParaRPr lang="en-US" sz="2600" b="1" cap="all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5. 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ศึกษา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สังเคราะห์เอกสารทางวิชาการ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 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เรื่อง </a:t>
            </a:r>
            <a:r>
              <a:rPr lang="en-US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ปี</a:t>
            </a:r>
            <a:endParaRPr lang="th-TH" sz="2600" b="1" cap="all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6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ศึกษาค้นคว้าจากสื่อ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วิธีการอื่นๆอีก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 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ครั้ง </a:t>
            </a:r>
            <a:r>
              <a:rPr lang="en-US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ปี</a:t>
            </a:r>
            <a:endParaRPr lang="th-TH" sz="2600" b="1" cap="all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7. 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หลักฐานบันทึกการเป็นวิทยากรแก่ครูทั้งใน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นอกสถานศึกษา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 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ครั้ง </a:t>
            </a:r>
            <a:r>
              <a:rPr lang="en-US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ปี</a:t>
            </a:r>
            <a:endParaRPr lang="th-TH" sz="2600" b="1" cap="all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8. 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หลักฐานการเป็นวิทยากรในระดับเครือข่าย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ระดับชาติ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8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36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3540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353291" y="3057986"/>
            <a:ext cx="4180608" cy="2147860"/>
          </a:xfrm>
          <a:prstGeom prst="rightArrow">
            <a:avLst/>
          </a:prstGeom>
          <a:solidFill>
            <a:srgbClr val="F6B2A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13</a:t>
            </a:r>
            <a:endParaRPr lang="th-TH" sz="3600" b="1" dirty="0">
              <a:ln w="0"/>
              <a:solidFill>
                <a:srgbClr val="FF33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200" b="1" dirty="0">
                <a:ln w="0"/>
                <a:solidFill>
                  <a:srgbClr val="FF33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การพัฒนาวิชาชีพ</a:t>
            </a:r>
            <a:endParaRPr lang="en-US" sz="3200" b="1" dirty="0">
              <a:ln w="0"/>
              <a:solidFill>
                <a:srgbClr val="FF33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358630" y="892191"/>
            <a:ext cx="5972406" cy="1324021"/>
            <a:chOff x="782" y="1170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17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92" y="1945"/>
              <a:ext cx="5234" cy="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endParaRPr lang="en-US" altLang="en-US" sz="4400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9" name="Snip Same Side Corner Rectangle 18"/>
          <p:cNvSpPr/>
          <p:nvPr/>
        </p:nvSpPr>
        <p:spPr>
          <a:xfrm>
            <a:off x="3765524" y="1868888"/>
            <a:ext cx="8385464" cy="4680744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การสังเคราะห์ความรู้ที่ได้สู่แผนการจัดการ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เรียนรู้ </a:t>
            </a:r>
            <a:r>
              <a:rPr lang="en-US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การวิจัย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ในชั้นเรียน </a:t>
            </a:r>
            <a:r>
              <a:rPr lang="en-US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endParaRPr lang="th-TH" sz="2600" b="1" cap="all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นวัตกรรมครู 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ผลจากด้านที่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 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นำไปพัฒนาผู้เรียน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ตามด้าน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</a:t>
            </a:r>
            <a:r>
              <a:rPr lang="en-US" sz="2600" b="1" cap="all" dirty="0" err="1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</a:t>
            </a:r>
            <a:r>
              <a:rPr lang="en-US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,</a:t>
            </a:r>
            <a:r>
              <a:rPr lang="th-TH" sz="2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หลักฐาน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ร่องรอย 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PLC,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รายงานผล 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นวัตกรรมจากการเข้าร่วม 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</a:t>
            </a:r>
            <a:endParaRPr lang="th-TH" sz="2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หลักฐานการสร้างเครือข่าย </a:t>
            </a:r>
            <a:r>
              <a:rPr lang="en-US" sz="2600" b="1" cap="all" dirty="0" err="1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</a:t>
            </a:r>
            <a:endParaRPr lang="en-US" sz="2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5. 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หลักฐานบันทึกการเป็นวิทยากรแก่ครูทั้งใน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นอกสถานศึกษา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6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หลักฐานเป็นวิทยากรในระดับเครือข่าย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ระดับชาติ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7. </a:t>
            </a:r>
            <a:r>
              <a:rPr lang="th-TH" sz="2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นวัตกรรมจากการสังเคราะห์ความรู้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 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เรื่อง </a:t>
            </a:r>
            <a:r>
              <a:rPr lang="en-US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 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ปี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(มี</a:t>
            </a:r>
            <a:r>
              <a:rPr lang="th-TH" sz="2600" b="1" cap="all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ร่องรอยนำไปใช้</a:t>
            </a:r>
            <a:r>
              <a:rPr lang="th-TH" sz="2600" b="1" cap="all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สอน)</a:t>
            </a:r>
            <a:endParaRPr lang="th-TH" sz="2600" b="1" cap="all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8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36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3595753" y="1370161"/>
            <a:ext cx="5533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th-TH" altLang="en-US" sz="3600" b="1" dirty="0">
                <a:solidFill>
                  <a:srgbClr val="F6B2A6"/>
                </a:solidFill>
                <a:latin typeface="TH SarabunIT๙" panose="020B0500040200020003" pitchFamily="34" charset="-34"/>
                <a:ea typeface="Arial" panose="020B0604020202020204" pitchFamily="34" charset="0"/>
                <a:cs typeface="TH SarabunIT๙" panose="020B0500040200020003" pitchFamily="34" charset="-34"/>
              </a:rPr>
              <a:t>ด้านที่ 3 การพัฒนาตนเองและพัฒนา</a:t>
            </a:r>
            <a:r>
              <a:rPr lang="th-TH" altLang="en-US" sz="3600" b="1" dirty="0">
                <a:solidFill>
                  <a:srgbClr val="F6B2A6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วิชาชีพ</a:t>
            </a:r>
            <a:endParaRPr lang="en-US" altLang="en-US" sz="3600" b="1" dirty="0">
              <a:solidFill>
                <a:srgbClr val="F6B2A6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541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95" y="89603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BAAC789F-8A26-44C8-A6CB-4436E3FEC850}"/>
              </a:ext>
            </a:extLst>
          </p:cNvPr>
          <p:cNvSpPr/>
          <p:nvPr/>
        </p:nvSpPr>
        <p:spPr>
          <a:xfrm>
            <a:off x="196324" y="3366655"/>
            <a:ext cx="4625058" cy="2576946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convex"/>
            </a:sp3d>
          </a:bodyPr>
          <a:lstStyle/>
          <a:p>
            <a:pPr algn="ctr"/>
            <a:r>
              <a:rPr lang="th-TH" sz="4000" b="1" cap="all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1</a:t>
            </a:r>
          </a:p>
          <a:p>
            <a:pPr algn="ctr"/>
            <a:r>
              <a:rPr lang="th-TH" sz="4000" b="1" cap="all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การสร้าง/พัฒนาหลักสูตร</a:t>
            </a:r>
            <a:endParaRPr lang="en-US" sz="4000" b="1" cap="all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1B0B9DB2-B237-4694-8ECC-1FD354513D56}"/>
              </a:ext>
            </a:extLst>
          </p:cNvPr>
          <p:cNvSpPr txBox="1">
            <a:spLocks/>
          </p:cNvSpPr>
          <p:nvPr/>
        </p:nvSpPr>
        <p:spPr bwMode="gray">
          <a:xfrm>
            <a:off x="1128195" y="2207187"/>
            <a:ext cx="10493053" cy="10840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0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        </a:t>
            </a:r>
            <a:r>
              <a:rPr lang="th-TH" sz="40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(นำผลการสังเคราะห์องค์ความรู้จากด้านที่ 3 การพัฒนาตนเองและวิชาชีพมาพัฒนาด้านที่ 1)</a:t>
            </a:r>
          </a:p>
          <a:p>
            <a:endParaRPr lang="en-US" sz="40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xmlns="" id="{2D942A88-6F77-4ABB-8D47-F994C1D2F695}"/>
              </a:ext>
            </a:extLst>
          </p:cNvPr>
          <p:cNvGrpSpPr>
            <a:grpSpLocks/>
          </p:cNvGrpSpPr>
          <p:nvPr/>
        </p:nvGrpSpPr>
        <p:grpSpPr bwMode="auto">
          <a:xfrm>
            <a:off x="3461661" y="883166"/>
            <a:ext cx="5520258" cy="1324021"/>
            <a:chOff x="782" y="1027"/>
            <a:chExt cx="6018" cy="2076"/>
          </a:xfrm>
        </p:grpSpPr>
        <p:pic>
          <p:nvPicPr>
            <p:cNvPr id="17" name="Picture 3" descr="0_9d27d_74b91dfb_L">
              <a:extLst>
                <a:ext uri="{FF2B5EF4-FFF2-40B4-BE49-F238E27FC236}">
                  <a16:creationId xmlns:a16="http://schemas.microsoft.com/office/drawing/2014/main" xmlns="" id="{BF1A519E-3FB7-463A-B567-CC6A6B8E9E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027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 Box 2">
              <a:extLst>
                <a:ext uri="{FF2B5EF4-FFF2-40B4-BE49-F238E27FC236}">
                  <a16:creationId xmlns:a16="http://schemas.microsoft.com/office/drawing/2014/main" xmlns="" id="{910027FD-BD46-44F4-967D-B784E1A45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" y="1782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4000" b="1" dirty="0" smtClean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</a:t>
              </a:r>
              <a:r>
                <a:rPr lang="en-US" altLang="en-US" sz="4000" b="1" dirty="0" smtClean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1 </a:t>
              </a:r>
              <a:r>
                <a:rPr lang="th-TH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การจัดการเรียนการสอน</a:t>
              </a:r>
              <a:endParaRPr lang="en-US" altLang="en-US" sz="4000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sp>
        <p:nvSpPr>
          <p:cNvPr id="19" name="Snip Same Side Corner Rectangle 7">
            <a:extLst>
              <a:ext uri="{FF2B5EF4-FFF2-40B4-BE49-F238E27FC236}">
                <a16:creationId xmlns:a16="http://schemas.microsoft.com/office/drawing/2014/main" xmlns="" id="{1D5BC205-0E44-47D7-AE8C-554A8258F51C}"/>
              </a:ext>
            </a:extLst>
          </p:cNvPr>
          <p:cNvSpPr/>
          <p:nvPr/>
        </p:nvSpPr>
        <p:spPr>
          <a:xfrm>
            <a:off x="4201075" y="2855825"/>
            <a:ext cx="7420173" cy="3794358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หลักสูตรกลุ่มสาระ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หลักฐานวิเคราะห์หลักสูตร</a:t>
            </a:r>
            <a:endParaRPr lang="en-US" sz="3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หลักสูตร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รายวิชา (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โครงสร้าง/หน่วย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การเรียนรู้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แบบประเมินผลหลักสูตรรายวิชา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คำสั่งที่เกี่ยวข้อง</a:t>
            </a:r>
          </a:p>
          <a:p>
            <a:pPr lvl="1" defTabSz="457200">
              <a:buClr>
                <a:srgbClr val="4472C4"/>
              </a:buClr>
              <a:buSzPct val="80000"/>
              <a:defRPr/>
            </a:pP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 การเผยแพร่/เป็นที่ปรึกษา ครูหรือโรงเรียน</a:t>
            </a:r>
          </a:p>
          <a:p>
            <a:pPr algn="ctr"/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348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259772" y="3094864"/>
            <a:ext cx="4541216" cy="2464272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2 </a:t>
            </a:r>
            <a:endParaRPr lang="th-TH" sz="36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การออกแบบหน่วย (1.2.1)</a:t>
            </a:r>
            <a:endParaRPr lang="th-TH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4104410" y="2207188"/>
            <a:ext cx="7471064" cy="4432604"/>
          </a:xfrm>
          <a:prstGeom prst="snip2Same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หน่วยการเรียนรู้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กิจกรรมการเรียนรู้หลากหลาย 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</a:t>
            </a:r>
            <a:r>
              <a:rPr lang="en-US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</a:t>
            </a: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(พร้อมร่องรอยผลงานผู้เรียน)</a:t>
            </a:r>
            <a:endParaRPr lang="en-US" sz="34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แบบประเมินผลหน่วยการเรียนรู้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ร่องรอยการนำผลการประเมินมาปรับปรุง/</a:t>
            </a:r>
            <a:r>
              <a:rPr lang="en-US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    	    </a:t>
            </a:r>
            <a:r>
              <a:rPr lang="th-TH" sz="34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4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พัฒนา</a:t>
            </a: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หน่วยการเรียนรู้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คำสั่งที่เกี่ยวข้อง</a:t>
            </a:r>
          </a:p>
          <a:p>
            <a:pPr lvl="1" defTabSz="457200">
              <a:buClr>
                <a:srgbClr val="4472C4"/>
              </a:buClr>
              <a:buSzPct val="80000"/>
              <a:defRPr/>
            </a:pPr>
            <a:r>
              <a:rPr lang="th-TH" sz="34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 การเผยแพร่/เป็นที่ปรึกษา ครูหรือโรงเรียนอื่น</a:t>
            </a:r>
          </a:p>
          <a:p>
            <a:pPr algn="ctr"/>
            <a:endParaRPr lang="en-US" dirty="0"/>
          </a:p>
        </p:txBody>
      </p:sp>
      <p:pic>
        <p:nvPicPr>
          <p:cNvPr id="7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95" y="89603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3461661" y="883166"/>
            <a:ext cx="5520258" cy="1324021"/>
            <a:chOff x="782" y="1027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027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86" y="1829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</a:t>
              </a:r>
              <a:r>
                <a:rPr lang="en-US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1 </a:t>
              </a: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การจัดการเรียนการสอน</a:t>
              </a:r>
              <a:endParaRPr lang="en-US" altLang="en-US" sz="4400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258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6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6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6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394855" y="3207625"/>
            <a:ext cx="4052453" cy="2330730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3</a:t>
            </a:r>
            <a:endParaRPr lang="th-TH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แผนการจัดการเรียนรู้</a:t>
            </a:r>
            <a:endParaRPr lang="en-US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3813465" y="1739690"/>
            <a:ext cx="7870267" cy="4431482"/>
          </a:xfrm>
          <a:prstGeom prst="snip2Same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0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1</a:t>
            </a: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วิเคราะห์ผู้เรียนเป็นรายบุคคล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แผนการจัดการเรียนรู้ครบองค์ประกอบ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    หลากหลายวิธีการสอน(พร้อมร่องรอยผลงานผู้เรียน)</a:t>
            </a:r>
            <a:endParaRPr lang="en-US" sz="30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กิจกรรมการเรียนรู้ด้วยการปฏิบัติ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บันทึกการสอน(นำไปสู่การร่วมกลุ่ม </a:t>
            </a:r>
            <a:r>
              <a:rPr lang="en-US" sz="3000" b="1" cap="all" dirty="0" err="1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</a:t>
            </a: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0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เพื่อแก้ปัญหา)</a:t>
            </a:r>
            <a:endParaRPr lang="en-US" sz="3000" b="1" cap="all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ร่องรอยปรับแผนการสอนตามข้อ </a:t>
            </a: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</a:t>
            </a:r>
            <a:endParaRPr lang="th-TH" sz="30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 คำสั่งที่เกี่ยวข้อง</a:t>
            </a:r>
          </a:p>
          <a:p>
            <a:pPr lvl="1" defTabSz="457200">
              <a:buClr>
                <a:srgbClr val="4472C4"/>
              </a:buClr>
              <a:buSzPct val="80000"/>
              <a:defRPr/>
            </a:pP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7. </a:t>
            </a: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การเผยแพร่</a:t>
            </a:r>
            <a:r>
              <a:rPr lang="en-US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เป็นที่ปรึกษา ครูหรือโรงเรียน</a:t>
            </a:r>
            <a:r>
              <a:rPr lang="th-TH" sz="30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อื่น</a:t>
            </a:r>
            <a:endParaRPr lang="en-US" sz="30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7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3379412" y="860872"/>
            <a:ext cx="5696378" cy="1324021"/>
            <a:chOff x="782" y="1170"/>
            <a:chExt cx="6210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17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782" y="1925"/>
              <a:ext cx="6210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</a:t>
              </a:r>
              <a:r>
                <a:rPr lang="en-US" altLang="en-US" sz="4000" b="1" dirty="0" smtClean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1 </a:t>
              </a:r>
              <a:r>
                <a:rPr lang="th-TH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การจัดการเรียนการสอน</a:t>
              </a:r>
              <a:endParaRPr lang="en-US" altLang="en-US" sz="4000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450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238602" y="3376096"/>
            <a:ext cx="4302642" cy="2334897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4</a:t>
            </a:r>
            <a:endParaRPr lang="th-TH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กลยุทธ์การจัดการเรียนรู้</a:t>
            </a:r>
            <a:endParaRPr lang="en-US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4010891" y="2052445"/>
            <a:ext cx="7568045" cy="4628909"/>
          </a:xfrm>
          <a:prstGeom prst="snip2Same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มีรูปแบบการสอนที่สังเคราะห์จากองค์ความรู้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    (หรือการพัฒนาในแฟ้มที่ 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 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ข้อที่ 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แผนการจัดการเรียนรู้ที่ปรับตามรูปแบบ</a:t>
            </a:r>
            <a:endParaRPr lang="en-US" sz="28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นวัตกรรม</a:t>
            </a:r>
            <a:r>
              <a:rPr lang="th-TH" sz="28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ครู (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แบบฝึก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คู่มือการจัดกิจกรรม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สื่อ 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ppt/</a:t>
            </a:r>
            <a:r>
              <a:rPr lang="en-US" sz="2800" b="1" cap="all" dirty="0" err="1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cai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ฯลฯ)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การประเมินรูปแบบ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เทคนิค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สื่อ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ผลงานผู้เรียน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6. บันทึกการ</a:t>
            </a:r>
            <a:r>
              <a:rPr lang="th-TH" sz="28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สอน (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นำไปสู่กลุ่ม 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PLC 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เพื่อแก้ปัญหา)</a:t>
            </a:r>
          </a:p>
          <a:p>
            <a:pPr lvl="1" defTabSz="457200">
              <a:buClr>
                <a:srgbClr val="4472C4"/>
              </a:buClr>
              <a:buSzPct val="80000"/>
              <a:defRPr/>
            </a:pP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7. 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มีการเยี่ยม นิเทศระหว่างการเรียนรู้</a:t>
            </a:r>
          </a:p>
          <a:p>
            <a:pPr lvl="1" defTabSz="457200">
              <a:buClr>
                <a:srgbClr val="4472C4"/>
              </a:buClr>
              <a:buSzPct val="80000"/>
              <a:defRPr/>
            </a:pP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8. 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คำสั่งที่เกี่ยวข้อง</a:t>
            </a:r>
          </a:p>
          <a:p>
            <a:pPr lvl="1" defTabSz="457200">
              <a:buClr>
                <a:srgbClr val="4472C4"/>
              </a:buClr>
              <a:buSzPct val="80000"/>
              <a:defRPr/>
            </a:pP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9. 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การเผยแพร่</a:t>
            </a:r>
            <a:r>
              <a:rPr lang="en-US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28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เป็นที่ปรึกษา ครูหรือโรงเรียนอื่น</a:t>
            </a:r>
            <a:endParaRPr lang="en-US" sz="28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endParaRPr lang="en-US" sz="3000" dirty="0"/>
          </a:p>
        </p:txBody>
      </p:sp>
      <p:pic>
        <p:nvPicPr>
          <p:cNvPr id="11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3358630" y="892191"/>
            <a:ext cx="5520258" cy="1324021"/>
            <a:chOff x="782" y="1170"/>
            <a:chExt cx="6018" cy="2076"/>
          </a:xfrm>
        </p:grpSpPr>
        <p:pic>
          <p:nvPicPr>
            <p:cNvPr id="14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17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143" y="1940"/>
              <a:ext cx="5503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</a:t>
              </a:r>
              <a:r>
                <a:rPr lang="en-US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1 </a:t>
              </a:r>
              <a:r>
                <a:rPr lang="th-TH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การจัดการเรียนการสอน</a:t>
              </a:r>
              <a:endParaRPr lang="en-US" altLang="en-US" sz="4000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6667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548655" y="3145243"/>
            <a:ext cx="4220772" cy="2393111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5</a:t>
            </a:r>
            <a:endParaRPr lang="th-TH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คุณภาพผู้เรียน</a:t>
            </a:r>
            <a:endParaRPr lang="en-US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4518671" y="2005445"/>
            <a:ext cx="7753082" cy="4341384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สรุปผลสัมฤทธ์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2. สรุปคะแนน 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 –Net</a:t>
            </a:r>
            <a:r>
              <a:rPr lang="en-US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3200" b="1" cap="all" dirty="0" err="1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nt</a:t>
            </a:r>
            <a:endParaRPr lang="en-US" sz="32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สรุปผลงานจากการแข่งขันต่างๆ 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4. ผลงานผู้เรียน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5. โล่ / เกียรติบัตร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6. คำสั่งที่เกี่ยวข้อง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7. การเผยแพร่</a:t>
            </a:r>
            <a:endParaRPr lang="en-US" sz="3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358630" y="892191"/>
            <a:ext cx="5520258" cy="1324021"/>
            <a:chOff x="782" y="1170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82" y="117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92" y="1945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1 การ</a:t>
              </a:r>
              <a:r>
                <a:rPr lang="th-TH" altLang="en-US" sz="4000" b="1" dirty="0">
                  <a:solidFill>
                    <a:srgbClr val="FFF5F4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จัดการเรียนการสอน</a:t>
              </a:r>
              <a:endParaRPr lang="en-US" altLang="en-US" sz="4000" b="1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252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495229" y="3276195"/>
            <a:ext cx="4097553" cy="2293333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6</a:t>
            </a:r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นวัตกรรม</a:t>
            </a:r>
            <a:r>
              <a:rPr lang="th-TH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ครู</a:t>
            </a:r>
            <a:endParaRPr lang="en-US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4237149" y="2104412"/>
            <a:ext cx="7753082" cy="4276878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สื่อ</a:t>
            </a:r>
            <a:r>
              <a:rPr lang="en-US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นวัตกรรมครู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การประเมินนวัตกรรมจากผู้เชี่ยวชาญ</a:t>
            </a:r>
            <a:endParaRPr lang="en-US" sz="40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ร่องรอยการพัฒนานวัตกรรม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การเผยแพร่ (เพจ</a:t>
            </a:r>
            <a:r>
              <a:rPr lang="en-US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,</a:t>
            </a:r>
            <a:r>
              <a:rPr lang="th-TH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ไลน์</a:t>
            </a:r>
            <a:r>
              <a:rPr lang="en-US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0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ฯลฯ)</a:t>
            </a:r>
            <a:endParaRPr lang="th-TH" sz="40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การนำเสนอระดับชาติ  </a:t>
            </a:r>
            <a:r>
              <a:rPr lang="th-TH" sz="40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นานาชาติ</a:t>
            </a:r>
            <a:endParaRPr lang="th-TH" sz="40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985" y="113633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335698" y="938749"/>
            <a:ext cx="5520258" cy="1324021"/>
            <a:chOff x="757" y="1243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757" y="1243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49" y="2066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1</a:t>
              </a:r>
              <a:r>
                <a:rPr lang="en-US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 </a:t>
              </a: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การจัดการเรียนการ</a:t>
              </a: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สอน</a:t>
              </a:r>
              <a:endParaRPr lang="en-US" altLang="en-US" sz="3600" b="1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344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241968" y="3193068"/>
            <a:ext cx="4922314" cy="2386851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7</a:t>
            </a:r>
            <a:endParaRPr lang="th-TH" sz="3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การวัดและประเมินผลการเรียนรู้</a:t>
            </a:r>
            <a:endParaRPr lang="en-US" sz="3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4438918" y="2046121"/>
            <a:ext cx="7753082" cy="4680744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แบบทดสอบต่างๆ (ของตนเอง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 สพฐ. </a:t>
            </a:r>
            <a:r>
              <a:rPr lang="th-TH" sz="32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ฯลฯ)</a:t>
            </a:r>
            <a:endParaRPr lang="th-TH" sz="32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แบบสังเกต</a:t>
            </a:r>
            <a:endParaRPr lang="en-US" sz="32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แบบบันทึกคะแนน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แบบประเมินกิจกรรม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แบบประเมินตามสภาพจริง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บันทึกการนำเครื่องมือเสนอผู้เชี่ยวชาญตรวจ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7.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บันทึกคะแนน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8.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งานวิจัยเพื่อพัฒนาการเรียนรู้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9. </a:t>
            </a:r>
            <a:r>
              <a:rPr lang="th-TH" sz="32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คำสั่งที่เกี่ยวข้อง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40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endParaRPr lang="en-US" sz="3000" dirty="0"/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375141" y="906860"/>
            <a:ext cx="5520258" cy="1324021"/>
            <a:chOff x="800" y="1193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800" y="1193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305" y="1992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</a:t>
              </a:r>
              <a:r>
                <a:rPr lang="en-US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1 </a:t>
              </a: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การจัดการเรียนการ</a:t>
              </a: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สอน</a:t>
              </a:r>
              <a:endParaRPr lang="en-US" altLang="en-US" sz="3600" b="1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8172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8DC5397-5056-4D63-8B12-C1EEEF0C8142}"/>
              </a:ext>
            </a:extLst>
          </p:cNvPr>
          <p:cNvSpPr/>
          <p:nvPr/>
        </p:nvSpPr>
        <p:spPr>
          <a:xfrm>
            <a:off x="293923" y="3041159"/>
            <a:ext cx="4922314" cy="2395626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แฟ้มที่ </a:t>
            </a:r>
            <a:r>
              <a:rPr lang="en-US" sz="3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8</a:t>
            </a:r>
            <a:endParaRPr lang="th-TH" sz="3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3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การวิจัยเพื่อพัฒนาการเรียนรู้</a:t>
            </a:r>
            <a:endParaRPr lang="en-US" sz="3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4569658" y="2203109"/>
            <a:ext cx="7400669" cy="4214533"/>
          </a:xfrm>
          <a:prstGeom prst="snip2Same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endParaRPr lang="th-TH" sz="2400" b="1" cap="all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2400" b="1" cap="all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 วิจัยในชั้น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เรียน (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รายหน่วย</a:t>
            </a: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รายภาค</a:t>
            </a: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ปี)</a:t>
            </a:r>
            <a:endParaRPr lang="th-TH" sz="3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 นวัตกรรมประกอบงานวิจัย</a:t>
            </a:r>
            <a:endParaRPr lang="en-US" sz="36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3. 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ผลงานผู้เรียนที่เกิดจากการวิจัย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 รายงานผลการวิจัย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 </a:t>
            </a:r>
            <a:r>
              <a:rPr lang="th-TH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เผยแพร่ </a:t>
            </a:r>
            <a:r>
              <a:rPr lang="en-US" sz="3600" b="1" cap="all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นำเสนอ ระดับเครือข่าย </a:t>
            </a: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ระดับชาติ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en-US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 </a:t>
            </a: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คำสั่งที่เกี่ยวข้อง</a:t>
            </a:r>
          </a:p>
          <a:p>
            <a:pPr lvl="0" defTabSz="457200">
              <a:buClr>
                <a:srgbClr val="4472C4"/>
              </a:buClr>
              <a:buSzPct val="80000"/>
              <a:defRPr/>
            </a:pPr>
            <a:r>
              <a:rPr lang="th-TH" sz="3600" b="1" cap="all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endParaRPr lang="th-TH" sz="4400" b="1" cap="all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lvl="1" defTabSz="457200">
              <a:buClr>
                <a:srgbClr val="4472C4"/>
              </a:buClr>
              <a:buSzPct val="80000"/>
              <a:defRPr/>
            </a:pPr>
            <a:endParaRPr lang="en-US" sz="3000" dirty="0"/>
          </a:p>
        </p:txBody>
      </p:sp>
      <p:pic>
        <p:nvPicPr>
          <p:cNvPr id="9" name="Picture 3" descr="sign-post-576726_960_7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65" y="85627"/>
            <a:ext cx="10187189" cy="130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89923" y="217592"/>
            <a:ext cx="792131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th-TH" sz="4000" b="1" dirty="0">
                <a:solidFill>
                  <a:srgbClr val="00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เอกสาร/หลักฐาน/ร่องรอย เพื่อจัดเก็บใน  13 แฟ้ม</a:t>
            </a:r>
            <a:endParaRPr lang="en-US" sz="4000" b="1" dirty="0">
              <a:solidFill>
                <a:srgbClr val="00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3375141" y="904947"/>
            <a:ext cx="5520258" cy="1324021"/>
            <a:chOff x="800" y="1190"/>
            <a:chExt cx="6018" cy="2076"/>
          </a:xfrm>
        </p:grpSpPr>
        <p:pic>
          <p:nvPicPr>
            <p:cNvPr id="11" name="Picture 3" descr="0_9d27d_74b91dfb_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5" t="28568" r="5705" b="13338"/>
            <a:stretch>
              <a:fillRect/>
            </a:stretch>
          </p:blipFill>
          <p:spPr bwMode="auto">
            <a:xfrm>
              <a:off x="800" y="1190"/>
              <a:ext cx="6018" cy="2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74" y="2043"/>
              <a:ext cx="523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800"/>
                </a:spcAft>
              </a:pP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ea typeface="Arial" panose="020B0604020202020204" pitchFamily="34" charset="0"/>
                  <a:cs typeface="TH SarabunIT๙" panose="020B0500040200020003" pitchFamily="34" charset="-34"/>
                </a:rPr>
                <a:t>ด้านที่ 1 การจัดการเรียนการ</a:t>
              </a:r>
              <a:r>
                <a:rPr lang="th-TH" altLang="en-US" sz="3600" b="1" dirty="0">
                  <a:solidFill>
                    <a:srgbClr val="FFF5F4"/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สอน</a:t>
              </a:r>
              <a:endParaRPr lang="en-US" altLang="en-US" sz="3600" b="1" dirty="0">
                <a:solidFill>
                  <a:srgbClr val="FFF5F4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9674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396</Words>
  <Application>Microsoft Office PowerPoint</Application>
  <PresentationFormat>Widescreen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EucrosiaUPC</vt:lpstr>
      <vt:lpstr>TH SarabunIT๙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comsri50261</dc:creator>
  <cp:lastModifiedBy>comsri6013</cp:lastModifiedBy>
  <cp:revision>103</cp:revision>
  <dcterms:created xsi:type="dcterms:W3CDTF">2018-11-21T10:29:29Z</dcterms:created>
  <dcterms:modified xsi:type="dcterms:W3CDTF">2018-12-24T04:50:24Z</dcterms:modified>
</cp:coreProperties>
</file>